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Libre Franklin Bold" charset="1" panose="00000800000000000000"/>
      <p:regular r:id="rId12"/>
    </p:embeddedFont>
    <p:embeddedFont>
      <p:font typeface="Libre Franklin Bold Bold" charset="1" panose="00000900000000000000"/>
      <p:regular r:id="rId13"/>
    </p:embeddedFont>
    <p:embeddedFont>
      <p:font typeface="Libre Franklin Bold Italics" charset="1" panose="00000800000000000000"/>
      <p:regular r:id="rId14"/>
    </p:embeddedFont>
    <p:embeddedFont>
      <p:font typeface="Libre Franklin Bold Bold Italics" charset="1" panose="00000900000000000000"/>
      <p:regular r:id="rId15"/>
    </p:embeddedFont>
    <p:embeddedFont>
      <p:font typeface="Libre Franklin Light" charset="1" panose="00000400000000000000"/>
      <p:regular r:id="rId16"/>
    </p:embeddedFont>
    <p:embeddedFont>
      <p:font typeface="Libre Franklin Light Bold" charset="1" panose="00000500000000000000"/>
      <p:regular r:id="rId17"/>
    </p:embeddedFont>
    <p:embeddedFont>
      <p:font typeface="Libre Franklin Light Italics" charset="1" panose="00000400000000000000"/>
      <p:regular r:id="rId18"/>
    </p:embeddedFont>
    <p:embeddedFont>
      <p:font typeface="Libre Franklin Light Bold Italics" charset="1" panose="000005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29" Target="slides/slide10.xml" Type="http://schemas.openxmlformats.org/officeDocument/2006/relationships/slide"/><Relationship Id="rId3" Target="viewProps.xml" Type="http://schemas.openxmlformats.org/officeDocument/2006/relationships/viewProps"/><Relationship Id="rId30" Target="slides/slide11.xml" Type="http://schemas.openxmlformats.org/officeDocument/2006/relationships/slide"/><Relationship Id="rId31" Target="slides/slide12.xml" Type="http://schemas.openxmlformats.org/officeDocument/2006/relationships/slide"/><Relationship Id="rId32" Target="slides/slide13.xml" Type="http://schemas.openxmlformats.org/officeDocument/2006/relationships/slide"/><Relationship Id="rId33" Target="slides/slide14.xml" Type="http://schemas.openxmlformats.org/officeDocument/2006/relationships/slide"/><Relationship Id="rId34" Target="slides/slide15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967903"/>
            <a:ext cx="980112" cy="433031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5400000">
            <a:off x="13173075" y="0"/>
            <a:ext cx="5143500" cy="5143500"/>
            <a:chOff x="0" y="0"/>
            <a:chExt cx="1913890" cy="191389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54A3E"/>
            </a:solidFill>
          </p:spPr>
        </p:sp>
      </p:grpSp>
      <p:grpSp>
        <p:nvGrpSpPr>
          <p:cNvPr name="Group 5" id="5"/>
          <p:cNvGrpSpPr/>
          <p:nvPr/>
        </p:nvGrpSpPr>
        <p:grpSpPr>
          <a:xfrm rot="-5400000">
            <a:off x="8034198" y="0"/>
            <a:ext cx="5143500" cy="5143500"/>
            <a:chOff x="0" y="0"/>
            <a:chExt cx="1913890" cy="191389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2EDDB"/>
            </a:solidFill>
          </p:spPr>
        </p:sp>
      </p:grpSp>
      <p:grpSp>
        <p:nvGrpSpPr>
          <p:cNvPr name="Group 7" id="7"/>
          <p:cNvGrpSpPr/>
          <p:nvPr/>
        </p:nvGrpSpPr>
        <p:grpSpPr>
          <a:xfrm rot="-5400000">
            <a:off x="10601325" y="2571750"/>
            <a:ext cx="5143500" cy="10287000"/>
            <a:chOff x="0" y="0"/>
            <a:chExt cx="1913890" cy="382778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913890" cy="3827780"/>
            </a:xfrm>
            <a:custGeom>
              <a:avLst/>
              <a:gdLst/>
              <a:ahLst/>
              <a:cxnLst/>
              <a:rect r="r" b="b" t="t" l="l"/>
              <a:pathLst>
                <a:path h="382778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3827780"/>
                  </a:lnTo>
                  <a:lnTo>
                    <a:pt x="0" y="3827780"/>
                  </a:lnTo>
                  <a:close/>
                </a:path>
              </a:pathLst>
            </a:custGeom>
            <a:solidFill>
              <a:srgbClr val="D6F4FF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8882064" y="5995989"/>
            <a:ext cx="8582022" cy="4291011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-5400000">
            <a:off x="14263291" y="1090216"/>
            <a:ext cx="2963069" cy="2963069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8C000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-5400000">
            <a:off x="9121103" y="1227669"/>
            <a:ext cx="2969688" cy="2571750"/>
            <a:chOff x="0" y="0"/>
            <a:chExt cx="6350000" cy="5499100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grpSp>
        <p:nvGrpSpPr>
          <p:cNvPr name="Group 14" id="14"/>
          <p:cNvGrpSpPr/>
          <p:nvPr/>
        </p:nvGrpSpPr>
        <p:grpSpPr>
          <a:xfrm rot="8100000">
            <a:off x="8784783" y="3298100"/>
            <a:ext cx="3642329" cy="3636501"/>
            <a:chOff x="0" y="0"/>
            <a:chExt cx="6350000" cy="6339840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6" id="16"/>
          <p:cNvGrpSpPr/>
          <p:nvPr/>
        </p:nvGrpSpPr>
        <p:grpSpPr>
          <a:xfrm rot="-2700000">
            <a:off x="8784783" y="-1848251"/>
            <a:ext cx="3642329" cy="3636501"/>
            <a:chOff x="0" y="0"/>
            <a:chExt cx="6350000" cy="6339840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AutoShape 18" id="18"/>
          <p:cNvSpPr/>
          <p:nvPr/>
        </p:nvSpPr>
        <p:spPr>
          <a:xfrm rot="-5400000">
            <a:off x="3839699" y="4415651"/>
            <a:ext cx="106939" cy="5728938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19" id="19"/>
          <p:cNvSpPr txBox="true"/>
          <p:nvPr/>
        </p:nvSpPr>
        <p:spPr>
          <a:xfrm rot="0">
            <a:off x="1028700" y="3916730"/>
            <a:ext cx="5728938" cy="2948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75"/>
              </a:lnSpc>
            </a:pPr>
            <a:r>
              <a:rPr lang="en-US" sz="7575">
                <a:solidFill>
                  <a:srgbClr val="FFFFFF"/>
                </a:solidFill>
                <a:latin typeface="Montserrat Classic Bold"/>
              </a:rPr>
              <a:t>VISUAL ANALYTICS PROJECT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7661230"/>
            <a:ext cx="3563617" cy="267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Libre Franklin Light"/>
              </a:rPr>
              <a:t>Owens - Radhika - Prakhar - Aayush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1090353"/>
            <a:ext cx="991085" cy="559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81"/>
              </a:lnSpc>
            </a:pPr>
            <a:r>
              <a:rPr lang="en-US" sz="4581">
                <a:solidFill>
                  <a:srgbClr val="FFFFFF"/>
                </a:solidFill>
                <a:latin typeface="Libre Franklin Bold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86668"/>
            <a:ext cx="9562773" cy="10741024"/>
            <a:chOff x="0" y="0"/>
            <a:chExt cx="4756876" cy="5342981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756876" cy="5342981"/>
            </a:xfrm>
            <a:custGeom>
              <a:avLst/>
              <a:gdLst/>
              <a:ahLst/>
              <a:cxnLst/>
              <a:rect r="r" b="b" t="t" l="l"/>
              <a:pathLst>
                <a:path h="5342981" w="4756876">
                  <a:moveTo>
                    <a:pt x="0" y="0"/>
                  </a:moveTo>
                  <a:lnTo>
                    <a:pt x="4756876" y="0"/>
                  </a:lnTo>
                  <a:lnTo>
                    <a:pt x="4756876" y="5342981"/>
                  </a:lnTo>
                  <a:lnTo>
                    <a:pt x="0" y="5342981"/>
                  </a:lnTo>
                  <a:close/>
                </a:path>
              </a:pathLst>
            </a:custGeom>
            <a:solidFill>
              <a:srgbClr val="F8C000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13791" r="0" b="0"/>
          <a:stretch>
            <a:fillRect/>
          </a:stretch>
        </p:blipFill>
        <p:spPr>
          <a:xfrm flipH="false" flipV="false" rot="0">
            <a:off x="2430995" y="3176552"/>
            <a:ext cx="13440025" cy="620359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967903"/>
            <a:ext cx="980112" cy="433031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13954" r="0" b="0"/>
          <a:stretch>
            <a:fillRect/>
          </a:stretch>
        </p:blipFill>
        <p:spPr>
          <a:xfrm flipH="false" flipV="false" rot="0">
            <a:off x="2430995" y="3168339"/>
            <a:ext cx="13457222" cy="6211805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430995" y="1971011"/>
            <a:ext cx="4617472" cy="463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3500">
                <a:solidFill>
                  <a:srgbClr val="FFFFFF"/>
                </a:solidFill>
                <a:latin typeface="Libre Franklin Light"/>
              </a:rPr>
              <a:t>Question #5 Page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090353"/>
            <a:ext cx="991085" cy="603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81"/>
              </a:lnSpc>
            </a:pPr>
            <a:r>
              <a:rPr lang="en-US" sz="4581">
                <a:solidFill>
                  <a:srgbClr val="FFFFFF"/>
                </a:solidFill>
                <a:latin typeface="Libre Franklin Bold"/>
              </a:rPr>
              <a:t>10</a:t>
            </a:r>
          </a:p>
        </p:txBody>
      </p:sp>
      <p:sp>
        <p:nvSpPr>
          <p:cNvPr name="TextBox 9" id="9"/>
          <p:cNvSpPr txBox="true"/>
          <p:nvPr/>
        </p:nvSpPr>
        <p:spPr>
          <a:xfrm rot="-5400000">
            <a:off x="16347278" y="8213468"/>
            <a:ext cx="2817029" cy="192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Libre Franklin Bold"/>
              </a:rPr>
              <a:t>Visual Analytics Project - Quiz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86668"/>
            <a:ext cx="9562773" cy="10741024"/>
            <a:chOff x="0" y="0"/>
            <a:chExt cx="4756876" cy="5342981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756876" cy="5342981"/>
            </a:xfrm>
            <a:custGeom>
              <a:avLst/>
              <a:gdLst/>
              <a:ahLst/>
              <a:cxnLst/>
              <a:rect r="r" b="b" t="t" l="l"/>
              <a:pathLst>
                <a:path h="5342981" w="4756876">
                  <a:moveTo>
                    <a:pt x="0" y="0"/>
                  </a:moveTo>
                  <a:lnTo>
                    <a:pt x="4756876" y="0"/>
                  </a:lnTo>
                  <a:lnTo>
                    <a:pt x="4756876" y="5342981"/>
                  </a:lnTo>
                  <a:lnTo>
                    <a:pt x="0" y="5342981"/>
                  </a:lnTo>
                  <a:close/>
                </a:path>
              </a:pathLst>
            </a:custGeom>
            <a:solidFill>
              <a:srgbClr val="F8C000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13791" r="0" b="0"/>
          <a:stretch>
            <a:fillRect/>
          </a:stretch>
        </p:blipFill>
        <p:spPr>
          <a:xfrm flipH="false" flipV="false" rot="0">
            <a:off x="2430995" y="3176552"/>
            <a:ext cx="13440025" cy="620359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967903"/>
            <a:ext cx="980112" cy="433031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13874" r="0" b="0"/>
          <a:stretch>
            <a:fillRect/>
          </a:stretch>
        </p:blipFill>
        <p:spPr>
          <a:xfrm flipH="false" flipV="false" rot="0">
            <a:off x="2430995" y="3176552"/>
            <a:ext cx="13455630" cy="6204796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430995" y="1971011"/>
            <a:ext cx="4617472" cy="463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3500">
                <a:solidFill>
                  <a:srgbClr val="FFFFFF"/>
                </a:solidFill>
                <a:latin typeface="Libre Franklin Light"/>
              </a:rPr>
              <a:t>Question #6 Page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090353"/>
            <a:ext cx="991085" cy="603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81"/>
              </a:lnSpc>
            </a:pPr>
            <a:r>
              <a:rPr lang="en-US" sz="4581">
                <a:solidFill>
                  <a:srgbClr val="FFFFFF"/>
                </a:solidFill>
                <a:latin typeface="Libre Franklin Bold"/>
              </a:rPr>
              <a:t>11</a:t>
            </a:r>
          </a:p>
        </p:txBody>
      </p:sp>
      <p:sp>
        <p:nvSpPr>
          <p:cNvPr name="TextBox 9" id="9"/>
          <p:cNvSpPr txBox="true"/>
          <p:nvPr/>
        </p:nvSpPr>
        <p:spPr>
          <a:xfrm rot="-5400000">
            <a:off x="16347278" y="8213468"/>
            <a:ext cx="2817029" cy="192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Libre Franklin Bold"/>
              </a:rPr>
              <a:t>Visual Analytics Project - Quiz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86668"/>
            <a:ext cx="9562773" cy="10741024"/>
            <a:chOff x="0" y="0"/>
            <a:chExt cx="4756876" cy="5342981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756876" cy="5342981"/>
            </a:xfrm>
            <a:custGeom>
              <a:avLst/>
              <a:gdLst/>
              <a:ahLst/>
              <a:cxnLst/>
              <a:rect r="r" b="b" t="t" l="l"/>
              <a:pathLst>
                <a:path h="5342981" w="4756876">
                  <a:moveTo>
                    <a:pt x="0" y="0"/>
                  </a:moveTo>
                  <a:lnTo>
                    <a:pt x="4756876" y="0"/>
                  </a:lnTo>
                  <a:lnTo>
                    <a:pt x="4756876" y="5342981"/>
                  </a:lnTo>
                  <a:lnTo>
                    <a:pt x="0" y="5342981"/>
                  </a:lnTo>
                  <a:close/>
                </a:path>
              </a:pathLst>
            </a:custGeom>
            <a:solidFill>
              <a:srgbClr val="F8C000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13791" r="0" b="0"/>
          <a:stretch>
            <a:fillRect/>
          </a:stretch>
        </p:blipFill>
        <p:spPr>
          <a:xfrm flipH="false" flipV="false" rot="0">
            <a:off x="2430995" y="3176552"/>
            <a:ext cx="13440025" cy="620359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967903"/>
            <a:ext cx="980112" cy="433031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14091" r="0" b="0"/>
          <a:stretch>
            <a:fillRect/>
          </a:stretch>
        </p:blipFill>
        <p:spPr>
          <a:xfrm flipH="false" flipV="false" rot="0">
            <a:off x="2430995" y="3176552"/>
            <a:ext cx="13457222" cy="6183885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430995" y="1971011"/>
            <a:ext cx="4617472" cy="463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3500">
                <a:solidFill>
                  <a:srgbClr val="FFFFFF"/>
                </a:solidFill>
                <a:latin typeface="Libre Franklin Light"/>
              </a:rPr>
              <a:t>Question #7 Page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090353"/>
            <a:ext cx="991085" cy="603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81"/>
              </a:lnSpc>
            </a:pPr>
            <a:r>
              <a:rPr lang="en-US" sz="4581">
                <a:solidFill>
                  <a:srgbClr val="FFFFFF"/>
                </a:solidFill>
                <a:latin typeface="Libre Franklin Bold"/>
              </a:rPr>
              <a:t>12</a:t>
            </a:r>
          </a:p>
        </p:txBody>
      </p:sp>
      <p:sp>
        <p:nvSpPr>
          <p:cNvPr name="TextBox 9" id="9"/>
          <p:cNvSpPr txBox="true"/>
          <p:nvPr/>
        </p:nvSpPr>
        <p:spPr>
          <a:xfrm rot="-5400000">
            <a:off x="16347278" y="8213468"/>
            <a:ext cx="2817029" cy="192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Libre Franklin Bold"/>
              </a:rPr>
              <a:t>Visual Analytics Project - Quiz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86668"/>
            <a:ext cx="9562773" cy="10741024"/>
            <a:chOff x="0" y="0"/>
            <a:chExt cx="4756876" cy="5342981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756876" cy="5342981"/>
            </a:xfrm>
            <a:custGeom>
              <a:avLst/>
              <a:gdLst/>
              <a:ahLst/>
              <a:cxnLst/>
              <a:rect r="r" b="b" t="t" l="l"/>
              <a:pathLst>
                <a:path h="5342981" w="4756876">
                  <a:moveTo>
                    <a:pt x="0" y="0"/>
                  </a:moveTo>
                  <a:lnTo>
                    <a:pt x="4756876" y="0"/>
                  </a:lnTo>
                  <a:lnTo>
                    <a:pt x="4756876" y="5342981"/>
                  </a:lnTo>
                  <a:lnTo>
                    <a:pt x="0" y="5342981"/>
                  </a:lnTo>
                  <a:close/>
                </a:path>
              </a:pathLst>
            </a:custGeom>
            <a:solidFill>
              <a:srgbClr val="F8C000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13791" r="0" b="0"/>
          <a:stretch>
            <a:fillRect/>
          </a:stretch>
        </p:blipFill>
        <p:spPr>
          <a:xfrm flipH="false" flipV="false" rot="0">
            <a:off x="2430995" y="3176552"/>
            <a:ext cx="13440025" cy="620359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967903"/>
            <a:ext cx="980112" cy="433031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430995" y="3112028"/>
            <a:ext cx="13580918" cy="6268116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430995" y="1971011"/>
            <a:ext cx="4617472" cy="463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3500">
                <a:solidFill>
                  <a:srgbClr val="FFFFFF"/>
                </a:solidFill>
                <a:latin typeface="Libre Franklin Light"/>
              </a:rPr>
              <a:t>Results Page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090353"/>
            <a:ext cx="991085" cy="603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81"/>
              </a:lnSpc>
            </a:pPr>
            <a:r>
              <a:rPr lang="en-US" sz="4581">
                <a:solidFill>
                  <a:srgbClr val="FFFFFF"/>
                </a:solidFill>
                <a:latin typeface="Libre Franklin Bold"/>
              </a:rPr>
              <a:t>13</a:t>
            </a:r>
          </a:p>
        </p:txBody>
      </p:sp>
      <p:sp>
        <p:nvSpPr>
          <p:cNvPr name="TextBox 9" id="9"/>
          <p:cNvSpPr txBox="true"/>
          <p:nvPr/>
        </p:nvSpPr>
        <p:spPr>
          <a:xfrm rot="-5400000">
            <a:off x="16347278" y="8213468"/>
            <a:ext cx="2817029" cy="192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Libre Franklin Bold"/>
              </a:rPr>
              <a:t>Visual Analytics Project - Quiz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86668"/>
            <a:ext cx="9562773" cy="10741024"/>
            <a:chOff x="0" y="0"/>
            <a:chExt cx="4756876" cy="5342981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756876" cy="5342981"/>
            </a:xfrm>
            <a:custGeom>
              <a:avLst/>
              <a:gdLst/>
              <a:ahLst/>
              <a:cxnLst/>
              <a:rect r="r" b="b" t="t" l="l"/>
              <a:pathLst>
                <a:path h="5342981" w="4756876">
                  <a:moveTo>
                    <a:pt x="0" y="0"/>
                  </a:moveTo>
                  <a:lnTo>
                    <a:pt x="4756876" y="0"/>
                  </a:lnTo>
                  <a:lnTo>
                    <a:pt x="4756876" y="5342981"/>
                  </a:lnTo>
                  <a:lnTo>
                    <a:pt x="0" y="5342981"/>
                  </a:lnTo>
                  <a:close/>
                </a:path>
              </a:pathLst>
            </a:custGeom>
            <a:solidFill>
              <a:srgbClr val="F8C000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13791" r="0" b="0"/>
          <a:stretch>
            <a:fillRect/>
          </a:stretch>
        </p:blipFill>
        <p:spPr>
          <a:xfrm flipH="false" flipV="false" rot="0">
            <a:off x="2430995" y="3176552"/>
            <a:ext cx="13440025" cy="620359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967903"/>
            <a:ext cx="980112" cy="43303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430995" y="1971011"/>
            <a:ext cx="4617472" cy="463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3500">
                <a:solidFill>
                  <a:srgbClr val="FFFFFF"/>
                </a:solidFill>
                <a:latin typeface="Libre Franklin Light"/>
              </a:rPr>
              <a:t>About Page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090353"/>
            <a:ext cx="991085" cy="603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81"/>
              </a:lnSpc>
            </a:pPr>
            <a:r>
              <a:rPr lang="en-US" sz="4581">
                <a:solidFill>
                  <a:srgbClr val="FFFFFF"/>
                </a:solidFill>
                <a:latin typeface="Libre Franklin Bold"/>
              </a:rPr>
              <a:t>14</a:t>
            </a:r>
          </a:p>
        </p:txBody>
      </p:sp>
      <p:sp>
        <p:nvSpPr>
          <p:cNvPr name="TextBox 8" id="8"/>
          <p:cNvSpPr txBox="true"/>
          <p:nvPr/>
        </p:nvSpPr>
        <p:spPr>
          <a:xfrm rot="-5400000">
            <a:off x="16347278" y="8213468"/>
            <a:ext cx="2817029" cy="192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Libre Franklin Bold"/>
              </a:rPr>
              <a:t>Visual Analytics Project - Quiz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10137403" y="4898226"/>
            <a:ext cx="9525" cy="2275356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9004488" y="3765253"/>
            <a:ext cx="5511676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50"/>
              </a:lnSpc>
            </a:pPr>
            <a:r>
              <a:rPr lang="en-US" spc="80" sz="5000">
                <a:solidFill>
                  <a:srgbClr val="FFFFFF"/>
                </a:solidFill>
                <a:latin typeface="Montserrat Classic Bold"/>
              </a:rPr>
              <a:t>THANK YOU FOR LISTENING.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004488" y="6864851"/>
            <a:ext cx="5188079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720"/>
              </a:lnSpc>
              <a:spcBef>
                <a:spcPct val="0"/>
              </a:spcBef>
            </a:pPr>
            <a:r>
              <a:rPr lang="en-US" spc="34" sz="1700">
                <a:solidFill>
                  <a:srgbClr val="FFFFFF"/>
                </a:solidFill>
                <a:latin typeface="Libre Franklin Light"/>
              </a:rPr>
              <a:t>Have a nice day!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090353"/>
            <a:ext cx="991085" cy="603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81"/>
              </a:lnSpc>
            </a:pPr>
            <a:r>
              <a:rPr lang="en-US" sz="4581">
                <a:solidFill>
                  <a:srgbClr val="FFFFFF"/>
                </a:solidFill>
                <a:latin typeface="Libre Franklin Bold"/>
              </a:rPr>
              <a:t>15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4114971" y="5529214"/>
            <a:ext cx="4109270" cy="2353274"/>
            <a:chOff x="0" y="0"/>
            <a:chExt cx="3342021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3342020" cy="1913890"/>
            </a:xfrm>
            <a:custGeom>
              <a:avLst/>
              <a:gdLst/>
              <a:ahLst/>
              <a:cxnLst/>
              <a:rect r="r" b="b" t="t" l="l"/>
              <a:pathLst>
                <a:path h="1913890" w="3342020">
                  <a:moveTo>
                    <a:pt x="0" y="0"/>
                  </a:moveTo>
                  <a:lnTo>
                    <a:pt x="3342020" y="0"/>
                  </a:lnTo>
                  <a:lnTo>
                    <a:pt x="334202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8C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4095433" y="7565033"/>
            <a:ext cx="4128807" cy="317454"/>
            <a:chOff x="0" y="0"/>
            <a:chExt cx="3357910" cy="258182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3357910" cy="258182"/>
            </a:xfrm>
            <a:custGeom>
              <a:avLst/>
              <a:gdLst/>
              <a:ahLst/>
              <a:cxnLst/>
              <a:rect r="r" b="b" t="t" l="l"/>
              <a:pathLst>
                <a:path h="258182" w="3357910">
                  <a:moveTo>
                    <a:pt x="0" y="0"/>
                  </a:moveTo>
                  <a:lnTo>
                    <a:pt x="3357910" y="0"/>
                  </a:lnTo>
                  <a:lnTo>
                    <a:pt x="3357910" y="258182"/>
                  </a:lnTo>
                  <a:lnTo>
                    <a:pt x="0" y="258182"/>
                  </a:lnTo>
                  <a:close/>
                </a:path>
              </a:pathLst>
            </a:custGeom>
            <a:solidFill>
              <a:srgbClr val="04223C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10800000">
            <a:off x="4095433" y="6213127"/>
            <a:ext cx="4128807" cy="317454"/>
            <a:chOff x="0" y="0"/>
            <a:chExt cx="3357910" cy="258182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3357910" cy="258182"/>
            </a:xfrm>
            <a:custGeom>
              <a:avLst/>
              <a:gdLst/>
              <a:ahLst/>
              <a:cxnLst/>
              <a:rect r="r" b="b" t="t" l="l"/>
              <a:pathLst>
                <a:path h="258182" w="3357910">
                  <a:moveTo>
                    <a:pt x="0" y="0"/>
                  </a:moveTo>
                  <a:lnTo>
                    <a:pt x="3357910" y="0"/>
                  </a:lnTo>
                  <a:lnTo>
                    <a:pt x="3357910" y="258182"/>
                  </a:lnTo>
                  <a:lnTo>
                    <a:pt x="0" y="258182"/>
                  </a:lnTo>
                  <a:close/>
                </a:path>
              </a:pathLst>
            </a:custGeom>
            <a:solidFill>
              <a:srgbClr val="04223C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10800000">
            <a:off x="4095433" y="6889080"/>
            <a:ext cx="4128807" cy="317454"/>
            <a:chOff x="0" y="0"/>
            <a:chExt cx="3357910" cy="258182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3357910" cy="258182"/>
            </a:xfrm>
            <a:custGeom>
              <a:avLst/>
              <a:gdLst/>
              <a:ahLst/>
              <a:cxnLst/>
              <a:rect r="r" b="b" t="t" l="l"/>
              <a:pathLst>
                <a:path h="258182" w="3357910">
                  <a:moveTo>
                    <a:pt x="0" y="0"/>
                  </a:moveTo>
                  <a:lnTo>
                    <a:pt x="3357910" y="0"/>
                  </a:lnTo>
                  <a:lnTo>
                    <a:pt x="3357910" y="258182"/>
                  </a:lnTo>
                  <a:lnTo>
                    <a:pt x="0" y="258182"/>
                  </a:lnTo>
                  <a:close/>
                </a:path>
              </a:pathLst>
            </a:custGeom>
            <a:solidFill>
              <a:srgbClr val="04223C"/>
            </a:solidFill>
          </p:spPr>
        </p:sp>
      </p:grpSp>
      <p:grpSp>
        <p:nvGrpSpPr>
          <p:cNvPr name="Group 14" id="14"/>
          <p:cNvGrpSpPr/>
          <p:nvPr/>
        </p:nvGrpSpPr>
        <p:grpSpPr>
          <a:xfrm rot="-10800000">
            <a:off x="4095433" y="5537174"/>
            <a:ext cx="4128807" cy="317454"/>
            <a:chOff x="0" y="0"/>
            <a:chExt cx="3357910" cy="258182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3357910" cy="258182"/>
            </a:xfrm>
            <a:custGeom>
              <a:avLst/>
              <a:gdLst/>
              <a:ahLst/>
              <a:cxnLst/>
              <a:rect r="r" b="b" t="t" l="l"/>
              <a:pathLst>
                <a:path h="258182" w="3357910">
                  <a:moveTo>
                    <a:pt x="0" y="0"/>
                  </a:moveTo>
                  <a:lnTo>
                    <a:pt x="3357910" y="0"/>
                  </a:lnTo>
                  <a:lnTo>
                    <a:pt x="3357910" y="258182"/>
                  </a:lnTo>
                  <a:lnTo>
                    <a:pt x="0" y="258182"/>
                  </a:lnTo>
                  <a:close/>
                </a:path>
              </a:pathLst>
            </a:custGeom>
            <a:solidFill>
              <a:srgbClr val="04223C"/>
            </a:solidFill>
          </p:spPr>
        </p:sp>
      </p:grpSp>
      <p:grpSp>
        <p:nvGrpSpPr>
          <p:cNvPr name="Group 16" id="16"/>
          <p:cNvGrpSpPr/>
          <p:nvPr/>
        </p:nvGrpSpPr>
        <p:grpSpPr>
          <a:xfrm rot="-10800000">
            <a:off x="4104958" y="3184640"/>
            <a:ext cx="4119282" cy="2353274"/>
            <a:chOff x="0" y="0"/>
            <a:chExt cx="3350164" cy="1913890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3350164" cy="1913890"/>
            </a:xfrm>
            <a:custGeom>
              <a:avLst/>
              <a:gdLst/>
              <a:ahLst/>
              <a:cxnLst/>
              <a:rect r="r" b="b" t="t" l="l"/>
              <a:pathLst>
                <a:path h="1913890" w="3350164">
                  <a:moveTo>
                    <a:pt x="0" y="0"/>
                  </a:moveTo>
                  <a:lnTo>
                    <a:pt x="3350164" y="0"/>
                  </a:lnTo>
                  <a:lnTo>
                    <a:pt x="3350164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6F4FF"/>
            </a:solidFill>
          </p:spPr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4095433" y="3184640"/>
            <a:ext cx="2353274" cy="2353274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967903"/>
            <a:ext cx="980112" cy="433031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-5400000">
            <a:off x="16347278" y="8213468"/>
            <a:ext cx="2817029" cy="192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Libre Franklin Bold"/>
              </a:rPr>
              <a:t>Visual Analytics Project - Quiz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967903"/>
            <a:ext cx="980112" cy="433031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609209" y="1300053"/>
            <a:ext cx="4729412" cy="7819935"/>
            <a:chOff x="0" y="0"/>
            <a:chExt cx="6305883" cy="10426580"/>
          </a:xfrm>
        </p:grpSpPr>
        <p:sp>
          <p:nvSpPr>
            <p:cNvPr name="AutoShape 4" id="4"/>
            <p:cNvSpPr/>
            <p:nvPr/>
          </p:nvSpPr>
          <p:spPr>
            <a:xfrm rot="-5400000">
              <a:off x="454073" y="2871283"/>
              <a:ext cx="38100" cy="946246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38100"/>
              <a:ext cx="5913904" cy="1600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62"/>
                </a:lnSpc>
              </a:pPr>
              <a:r>
                <a:rPr lang="en-US" spc="67" sz="4200">
                  <a:solidFill>
                    <a:srgbClr val="FFFFFF"/>
                  </a:solidFill>
                  <a:latin typeface="Montserrat Classic Bold"/>
                </a:rPr>
                <a:t>PROJECT INTRODUCTION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074251"/>
              <a:ext cx="6305883" cy="63523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720"/>
                </a:lnSpc>
              </a:pPr>
              <a:r>
                <a:rPr lang="en-US" spc="34" sz="1700">
                  <a:solidFill>
                    <a:srgbClr val="FFFFFF"/>
                  </a:solidFill>
                  <a:latin typeface="Libre Franklin Light"/>
                </a:rPr>
                <a:t>Our project is about a quiz implementation using React.Js App.   We created a single-page application (SPA) for our quiz and defined different questions page, as well as a home page, a results page, and an about page. For the main libraries in our project,  we utilised FetchAPI to fetch our data from a local JSON file, ReactContext for defining global variables, useState for changing state </a:t>
              </a:r>
            </a:p>
            <a:p>
              <a:pPr algn="just" marL="0" indent="0" lvl="0">
                <a:lnSpc>
                  <a:spcPts val="2720"/>
                </a:lnSpc>
                <a:spcBef>
                  <a:spcPct val="0"/>
                </a:spcBef>
              </a:pPr>
              <a:r>
                <a:rPr lang="en-US" spc="34" sz="1700">
                  <a:solidFill>
                    <a:srgbClr val="FFFFFF"/>
                  </a:solidFill>
                  <a:latin typeface="Libre Franklin Light"/>
                </a:rPr>
                <a:t>values inside a function component, and bootstrap for extra customization for our design. Moreover, we also added react-countUp in our Home Page and react-confetti in our Results Page. 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011117" y="0"/>
            <a:ext cx="10286533" cy="10287000"/>
            <a:chOff x="0" y="0"/>
            <a:chExt cx="13715377" cy="13716000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12700" y="0"/>
              <a:ext cx="7216701" cy="7216701"/>
              <a:chOff x="0" y="0"/>
              <a:chExt cx="1913890" cy="191389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D6F4FF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-5400000">
              <a:off x="-359324" y="359324"/>
              <a:ext cx="7230024" cy="6511376"/>
              <a:chOff x="0" y="0"/>
              <a:chExt cx="7628461" cy="6870208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0" y="0"/>
                <a:ext cx="7628461" cy="6870209"/>
              </a:xfrm>
              <a:custGeom>
                <a:avLst/>
                <a:gdLst/>
                <a:ahLst/>
                <a:cxnLst/>
                <a:rect r="r" b="b" t="t" l="l"/>
                <a:pathLst>
                  <a:path h="6870209" w="7628461">
                    <a:moveTo>
                      <a:pt x="7628461" y="6870209"/>
                    </a:moveTo>
                    <a:lnTo>
                      <a:pt x="0" y="6870209"/>
                    </a:lnTo>
                    <a:lnTo>
                      <a:pt x="0" y="0"/>
                    </a:lnTo>
                    <a:lnTo>
                      <a:pt x="7628461" y="6870209"/>
                    </a:lnTo>
                    <a:close/>
                  </a:path>
                </a:pathLst>
              </a:custGeom>
              <a:solidFill>
                <a:srgbClr val="04223C"/>
              </a:solidFill>
            </p:spPr>
          </p:sp>
        </p:grpSp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12700" y="7230024"/>
              <a:ext cx="6485976" cy="6485976"/>
            </a:xfrm>
            <a:prstGeom prst="rect">
              <a:avLst/>
            </a:prstGeom>
          </p:spPr>
        </p:pic>
        <p:grpSp>
          <p:nvGrpSpPr>
            <p:cNvPr name="Group 13" id="13"/>
            <p:cNvGrpSpPr/>
            <p:nvPr/>
          </p:nvGrpSpPr>
          <p:grpSpPr>
            <a:xfrm rot="0">
              <a:off x="6498676" y="0"/>
              <a:ext cx="7216701" cy="7216701"/>
              <a:chOff x="0" y="0"/>
              <a:chExt cx="1913890" cy="1913890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E54A3E"/>
              </a:solidFill>
            </p:spPr>
          </p:sp>
        </p:grpSp>
      </p:grpSp>
      <p:sp>
        <p:nvSpPr>
          <p:cNvPr name="TextBox 15" id="15"/>
          <p:cNvSpPr txBox="true"/>
          <p:nvPr/>
        </p:nvSpPr>
        <p:spPr>
          <a:xfrm rot="0">
            <a:off x="1028700" y="1090353"/>
            <a:ext cx="991085" cy="603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81"/>
              </a:lnSpc>
            </a:pPr>
            <a:r>
              <a:rPr lang="en-US" sz="4581">
                <a:solidFill>
                  <a:srgbClr val="FFFFFF"/>
                </a:solidFill>
                <a:latin typeface="Libre Franklin Bold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-5400000">
            <a:off x="16347278" y="8213468"/>
            <a:ext cx="2817029" cy="192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Libre Franklin Bold"/>
              </a:rPr>
              <a:t>Visual Analytics Project - Quiz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18432" y="1811307"/>
            <a:ext cx="5355849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50"/>
              </a:lnSpc>
            </a:pPr>
            <a:r>
              <a:rPr lang="en-US" spc="80" sz="5000">
                <a:solidFill>
                  <a:srgbClr val="FFFFFF"/>
                </a:solidFill>
                <a:latin typeface="Montserrat Classic Bold"/>
              </a:rPr>
              <a:t>PROJECT MEMBERS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171856" y="2278275"/>
            <a:ext cx="7168342" cy="1035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5"/>
              </a:lnSpc>
            </a:pPr>
            <a:r>
              <a:rPr lang="en-US" spc="34" sz="1746">
                <a:solidFill>
                  <a:srgbClr val="FFFFFF"/>
                </a:solidFill>
                <a:latin typeface="Libre Franklin Light"/>
              </a:rPr>
              <a:t>Implemented effects, css properties, react-router-dom</a:t>
            </a:r>
          </a:p>
          <a:p>
            <a:pPr>
              <a:lnSpc>
                <a:spcPts val="2795"/>
              </a:lnSpc>
            </a:pPr>
            <a:r>
              <a:rPr lang="en-US" spc="24" sz="1746">
                <a:solidFill>
                  <a:srgbClr val="FFFFFF"/>
                </a:solidFill>
                <a:latin typeface="Arimo"/>
              </a:rPr>
              <a:t>Implemented recharts, confetti, and linear gradients </a:t>
            </a:r>
          </a:p>
          <a:p>
            <a:pPr algn="l" marL="0" indent="0" lvl="0">
              <a:lnSpc>
                <a:spcPts val="2795"/>
              </a:lnSpc>
              <a:spcBef>
                <a:spcPct val="0"/>
              </a:spcBef>
            </a:pPr>
            <a:r>
              <a:rPr lang="en-US" spc="24" sz="1746">
                <a:solidFill>
                  <a:srgbClr val="FFFFFF"/>
                </a:solidFill>
                <a:latin typeface="Arimo"/>
              </a:rPr>
              <a:t>Designed template, questions and configured the SPA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71856" y="2006003"/>
            <a:ext cx="5199877" cy="306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58"/>
              </a:lnSpc>
            </a:pPr>
            <a:r>
              <a:rPr lang="en-US" sz="2158">
                <a:solidFill>
                  <a:srgbClr val="FFFFFF"/>
                </a:solidFill>
                <a:latin typeface="Montserrat Classic Bold"/>
              </a:rPr>
              <a:t>Radhika Barve - BS20DMU008</a:t>
            </a:r>
          </a:p>
        </p:txBody>
      </p:sp>
      <p:sp>
        <p:nvSpPr>
          <p:cNvPr name="AutoShape 5" id="5"/>
          <p:cNvSpPr/>
          <p:nvPr/>
        </p:nvSpPr>
        <p:spPr>
          <a:xfrm rot="-5400000">
            <a:off x="8485810" y="1775435"/>
            <a:ext cx="29365" cy="729293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9171856" y="4646187"/>
            <a:ext cx="7168342" cy="1387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95"/>
              </a:lnSpc>
              <a:spcBef>
                <a:spcPct val="0"/>
              </a:spcBef>
            </a:pPr>
            <a:r>
              <a:rPr lang="en-US" spc="34" sz="1746">
                <a:solidFill>
                  <a:srgbClr val="FFFFFF"/>
                </a:solidFill>
                <a:latin typeface="Libre Franklin Light"/>
              </a:rPr>
              <a:t>Set</a:t>
            </a:r>
            <a:r>
              <a:rPr lang="en-US" spc="34" sz="1746">
                <a:solidFill>
                  <a:srgbClr val="FFFFFF"/>
                </a:solidFill>
                <a:latin typeface="Libre Franklin Light"/>
              </a:rPr>
              <a:t>up JSON, and F</a:t>
            </a:r>
            <a:r>
              <a:rPr lang="en-US" spc="34" u="none" sz="1746">
                <a:solidFill>
                  <a:srgbClr val="FFFFFF"/>
                </a:solidFill>
                <a:latin typeface="Libre Franklin Light"/>
              </a:rPr>
              <a:t>etchAPI </a:t>
            </a:r>
          </a:p>
          <a:p>
            <a:pPr algn="l" marL="0" indent="0" lvl="0">
              <a:lnSpc>
                <a:spcPts val="2795"/>
              </a:lnSpc>
              <a:spcBef>
                <a:spcPct val="0"/>
              </a:spcBef>
            </a:pPr>
            <a:r>
              <a:rPr lang="en-US" spc="34" u="none" sz="1746">
                <a:solidFill>
                  <a:srgbClr val="FFFFFF"/>
                </a:solidFill>
                <a:latin typeface="Libre Franklin Light"/>
              </a:rPr>
              <a:t>Implemented Bootstrap, react-router-dom </a:t>
            </a:r>
          </a:p>
          <a:p>
            <a:pPr algn="l" marL="0" indent="0" lvl="0">
              <a:lnSpc>
                <a:spcPts val="2795"/>
              </a:lnSpc>
              <a:spcBef>
                <a:spcPct val="0"/>
              </a:spcBef>
            </a:pPr>
            <a:r>
              <a:rPr lang="en-US" spc="34" u="none" sz="1746">
                <a:solidFill>
                  <a:srgbClr val="FFFFFF"/>
                </a:solidFill>
                <a:latin typeface="Libre Franklin Light"/>
              </a:rPr>
              <a:t>Implemented effects and css templates </a:t>
            </a:r>
          </a:p>
          <a:p>
            <a:pPr algn="l" marL="0" indent="0" lvl="0">
              <a:lnSpc>
                <a:spcPts val="2795"/>
              </a:lnSpc>
              <a:spcBef>
                <a:spcPct val="0"/>
              </a:spcBef>
            </a:pPr>
            <a:r>
              <a:rPr lang="en-US" spc="34" u="none" sz="1746">
                <a:solidFill>
                  <a:srgbClr val="FFFFFF"/>
                </a:solidFill>
                <a:latin typeface="Libre Franklin Light"/>
              </a:rPr>
              <a:t>Designed template, questions and configured the SPA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71856" y="4291486"/>
            <a:ext cx="4782247" cy="306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58"/>
              </a:lnSpc>
            </a:pPr>
            <a:r>
              <a:rPr lang="en-US" sz="2158">
                <a:solidFill>
                  <a:srgbClr val="FFFFFF"/>
                </a:solidFill>
                <a:latin typeface="Montserrat Classic Bold"/>
              </a:rPr>
              <a:t>Prakhar Mishra - BS20DMU019</a:t>
            </a:r>
          </a:p>
        </p:txBody>
      </p:sp>
      <p:sp>
        <p:nvSpPr>
          <p:cNvPr name="AutoShape 8" id="8"/>
          <p:cNvSpPr/>
          <p:nvPr/>
        </p:nvSpPr>
        <p:spPr>
          <a:xfrm rot="-5400000">
            <a:off x="8485810" y="4060918"/>
            <a:ext cx="29365" cy="729293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9" id="9"/>
          <p:cNvSpPr txBox="true"/>
          <p:nvPr/>
        </p:nvSpPr>
        <p:spPr>
          <a:xfrm rot="0">
            <a:off x="9171856" y="7208240"/>
            <a:ext cx="7472425" cy="1387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5"/>
              </a:lnSpc>
            </a:pPr>
            <a:r>
              <a:rPr lang="en-US" spc="34" sz="1746">
                <a:solidFill>
                  <a:srgbClr val="FFFFFF"/>
                </a:solidFill>
                <a:latin typeface="Libre Franklin Light"/>
              </a:rPr>
              <a:t>Set</a:t>
            </a:r>
            <a:r>
              <a:rPr lang="en-US" spc="34" sz="1746">
                <a:solidFill>
                  <a:srgbClr val="FFFFFF"/>
                </a:solidFill>
                <a:latin typeface="Libre Franklin Light"/>
              </a:rPr>
              <a:t>up JSON, and FetchAPI, </a:t>
            </a:r>
          </a:p>
          <a:p>
            <a:pPr algn="l" marL="0" indent="0" lvl="0">
              <a:lnSpc>
                <a:spcPts val="2795"/>
              </a:lnSpc>
              <a:spcBef>
                <a:spcPct val="0"/>
              </a:spcBef>
            </a:pPr>
            <a:r>
              <a:rPr lang="en-US" spc="34" sz="1746">
                <a:solidFill>
                  <a:srgbClr val="FFFFFF"/>
                </a:solidFill>
                <a:latin typeface="Libre Franklin Light"/>
              </a:rPr>
              <a:t>Impl</a:t>
            </a:r>
            <a:r>
              <a:rPr lang="en-US" spc="34" u="none" sz="1746">
                <a:solidFill>
                  <a:srgbClr val="FFFFFF"/>
                </a:solidFill>
                <a:latin typeface="Libre Franklin Light"/>
              </a:rPr>
              <a:t>emented dynamic filters (global variables), and React CountUp </a:t>
            </a:r>
          </a:p>
          <a:p>
            <a:pPr algn="l" marL="0" indent="0" lvl="0">
              <a:lnSpc>
                <a:spcPts val="2795"/>
              </a:lnSpc>
              <a:spcBef>
                <a:spcPct val="0"/>
              </a:spcBef>
            </a:pPr>
            <a:r>
              <a:rPr lang="en-US" spc="34" u="none" sz="1746">
                <a:solidFill>
                  <a:srgbClr val="FFFFFF"/>
                </a:solidFill>
                <a:latin typeface="Libre Franklin Light"/>
              </a:rPr>
              <a:t>Implemented css templates, </a:t>
            </a:r>
          </a:p>
          <a:p>
            <a:pPr algn="l" marL="0" indent="0" lvl="0">
              <a:lnSpc>
                <a:spcPts val="2795"/>
              </a:lnSpc>
              <a:spcBef>
                <a:spcPct val="0"/>
              </a:spcBef>
            </a:pPr>
            <a:r>
              <a:rPr lang="en-US" spc="34" u="none" sz="1746">
                <a:solidFill>
                  <a:srgbClr val="FFFFFF"/>
                </a:solidFill>
                <a:latin typeface="Libre Franklin Light"/>
              </a:rPr>
              <a:t>Designed template, questions and configured the SPA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71856" y="6867872"/>
            <a:ext cx="5027912" cy="306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58"/>
              </a:lnSpc>
            </a:pPr>
            <a:r>
              <a:rPr lang="en-US" sz="2158">
                <a:solidFill>
                  <a:srgbClr val="FFFFFF"/>
                </a:solidFill>
                <a:latin typeface="Montserrat Classic Bold"/>
              </a:rPr>
              <a:t>Gavriel Owens - BF21DSY004</a:t>
            </a:r>
          </a:p>
        </p:txBody>
      </p:sp>
      <p:sp>
        <p:nvSpPr>
          <p:cNvPr name="AutoShape 11" id="11"/>
          <p:cNvSpPr/>
          <p:nvPr/>
        </p:nvSpPr>
        <p:spPr>
          <a:xfrm rot="-5400000">
            <a:off x="8485810" y="6637304"/>
            <a:ext cx="29365" cy="729293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12" id="12"/>
          <p:cNvGrpSpPr/>
          <p:nvPr/>
        </p:nvGrpSpPr>
        <p:grpSpPr>
          <a:xfrm rot="-10800000">
            <a:off x="2418432" y="3882497"/>
            <a:ext cx="4911451" cy="4713170"/>
            <a:chOff x="0" y="0"/>
            <a:chExt cx="3357910" cy="3222347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3357910" cy="3222347"/>
            </a:xfrm>
            <a:custGeom>
              <a:avLst/>
              <a:gdLst/>
              <a:ahLst/>
              <a:cxnLst/>
              <a:rect r="r" b="b" t="t" l="l"/>
              <a:pathLst>
                <a:path h="3222347" w="3357910">
                  <a:moveTo>
                    <a:pt x="0" y="0"/>
                  </a:moveTo>
                  <a:lnTo>
                    <a:pt x="3357910" y="0"/>
                  </a:lnTo>
                  <a:lnTo>
                    <a:pt x="3357910" y="3222347"/>
                  </a:lnTo>
                  <a:lnTo>
                    <a:pt x="0" y="3222347"/>
                  </a:lnTo>
                  <a:close/>
                </a:path>
              </a:pathLst>
            </a:custGeom>
            <a:solidFill>
              <a:srgbClr val="F2EDDB"/>
            </a:solidFill>
          </p:spPr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967903"/>
            <a:ext cx="980112" cy="433031"/>
          </a:xfrm>
          <a:prstGeom prst="rect">
            <a:avLst/>
          </a:prstGeom>
        </p:spPr>
      </p:pic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3331108" y="4696032"/>
            <a:ext cx="3086100" cy="3086100"/>
            <a:chOff x="0" y="0"/>
            <a:chExt cx="1708150" cy="1708150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E54A3E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28700" y="1090353"/>
            <a:ext cx="991085" cy="603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81"/>
              </a:lnSpc>
            </a:pPr>
            <a:r>
              <a:rPr lang="en-US" sz="4581">
                <a:solidFill>
                  <a:srgbClr val="FFFFFF"/>
                </a:solidFill>
                <a:latin typeface="Libre Franklin Bold"/>
              </a:rPr>
              <a:t>03</a:t>
            </a:r>
          </a:p>
        </p:txBody>
      </p:sp>
      <p:sp>
        <p:nvSpPr>
          <p:cNvPr name="TextBox 18" id="18"/>
          <p:cNvSpPr txBox="true"/>
          <p:nvPr/>
        </p:nvSpPr>
        <p:spPr>
          <a:xfrm rot="-5400000">
            <a:off x="16347278" y="8213468"/>
            <a:ext cx="2817029" cy="192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Libre Franklin Bold"/>
              </a:rPr>
              <a:t>Visual Analytics Project - Quiz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11178" y="4251028"/>
            <a:ext cx="5188079" cy="2765588"/>
            <a:chOff x="0" y="0"/>
            <a:chExt cx="6917439" cy="3687451"/>
          </a:xfrm>
        </p:grpSpPr>
        <p:sp>
          <p:nvSpPr>
            <p:cNvPr name="AutoShape 3" id="3"/>
            <p:cNvSpPr/>
            <p:nvPr/>
          </p:nvSpPr>
          <p:spPr>
            <a:xfrm rot="-5400000">
              <a:off x="1510554" y="1091531"/>
              <a:ext cx="12700" cy="3033808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38100"/>
              <a:ext cx="6188484" cy="191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50"/>
                </a:lnSpc>
              </a:pPr>
              <a:r>
                <a:rPr lang="en-US" spc="80" sz="5000">
                  <a:solidFill>
                    <a:srgbClr val="FFFFFF"/>
                  </a:solidFill>
                  <a:latin typeface="Montserrat Classic Bold"/>
                </a:rPr>
                <a:t>PROJECT</a:t>
              </a:r>
            </a:p>
            <a:p>
              <a:pPr>
                <a:lnSpc>
                  <a:spcPts val="5550"/>
                </a:lnSpc>
              </a:pPr>
              <a:r>
                <a:rPr lang="en-US" spc="80" sz="5000">
                  <a:solidFill>
                    <a:srgbClr val="FFFFFF"/>
                  </a:solidFill>
                  <a:latin typeface="Montserrat Classic Bold"/>
                </a:rPr>
                <a:t>PREVIEW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278723"/>
              <a:ext cx="6917439" cy="408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720"/>
                </a:lnSpc>
                <a:spcBef>
                  <a:spcPct val="0"/>
                </a:spcBef>
              </a:pPr>
              <a:r>
                <a:rPr lang="en-US" spc="34" sz="1700">
                  <a:solidFill>
                    <a:srgbClr val="FFFFFF"/>
                  </a:solidFill>
                  <a:latin typeface="Libre Franklin Light"/>
                </a:rPr>
                <a:t>Screenshots of the quiz implementation.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090353"/>
            <a:ext cx="991085" cy="603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81"/>
              </a:lnSpc>
            </a:pPr>
            <a:r>
              <a:rPr lang="en-US" sz="4581">
                <a:solidFill>
                  <a:srgbClr val="FFFFFF"/>
                </a:solidFill>
                <a:latin typeface="Libre Franklin Bold"/>
              </a:rPr>
              <a:t>04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967903"/>
            <a:ext cx="980112" cy="433031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9001592" y="0"/>
            <a:ext cx="10305583" cy="10296992"/>
            <a:chOff x="0" y="0"/>
            <a:chExt cx="13740777" cy="13729323"/>
          </a:xfrm>
        </p:grpSpPr>
        <p:grpSp>
          <p:nvGrpSpPr>
            <p:cNvPr name="Group 9" id="9"/>
            <p:cNvGrpSpPr/>
            <p:nvPr/>
          </p:nvGrpSpPr>
          <p:grpSpPr>
            <a:xfrm rot="-10800000">
              <a:off x="38100" y="6485976"/>
              <a:ext cx="6473276" cy="7230024"/>
              <a:chOff x="0" y="0"/>
              <a:chExt cx="1716731" cy="1917423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0" y="0"/>
                <a:ext cx="1716731" cy="1917423"/>
              </a:xfrm>
              <a:custGeom>
                <a:avLst/>
                <a:gdLst/>
                <a:ahLst/>
                <a:cxnLst/>
                <a:rect r="r" b="b" t="t" l="l"/>
                <a:pathLst>
                  <a:path h="1917423" w="1716731">
                    <a:moveTo>
                      <a:pt x="0" y="0"/>
                    </a:moveTo>
                    <a:lnTo>
                      <a:pt x="1716731" y="0"/>
                    </a:lnTo>
                    <a:lnTo>
                      <a:pt x="1716731" y="1917423"/>
                    </a:lnTo>
                    <a:lnTo>
                      <a:pt x="0" y="1917423"/>
                    </a:lnTo>
                    <a:close/>
                  </a:path>
                </a:pathLst>
              </a:custGeom>
              <a:solidFill>
                <a:srgbClr val="D6F4FF"/>
              </a:solidFill>
            </p:spPr>
          </p:sp>
        </p:grpSp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true" flipV="false" rot="0">
              <a:off x="12700" y="0"/>
              <a:ext cx="6485976" cy="6485976"/>
            </a:xfrm>
            <a:prstGeom prst="rect">
              <a:avLst/>
            </a:prstGeom>
          </p:spPr>
        </p:pic>
        <p:grpSp>
          <p:nvGrpSpPr>
            <p:cNvPr name="Group 12" id="12"/>
            <p:cNvGrpSpPr/>
            <p:nvPr/>
          </p:nvGrpSpPr>
          <p:grpSpPr>
            <a:xfrm rot="-10800000">
              <a:off x="6524076" y="6499299"/>
              <a:ext cx="7216701" cy="7230024"/>
              <a:chOff x="0" y="0"/>
              <a:chExt cx="1913890" cy="1917423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0" y="0"/>
                <a:ext cx="1913890" cy="1917423"/>
              </a:xfrm>
              <a:custGeom>
                <a:avLst/>
                <a:gdLst/>
                <a:ahLst/>
                <a:cxnLst/>
                <a:rect r="r" b="b" t="t" l="l"/>
                <a:pathLst>
                  <a:path h="1917423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7423"/>
                    </a:lnTo>
                    <a:lnTo>
                      <a:pt x="0" y="1917423"/>
                    </a:lnTo>
                    <a:close/>
                  </a:path>
                </a:pathLst>
              </a:custGeom>
              <a:solidFill>
                <a:srgbClr val="E54A3E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5400000">
              <a:off x="-359324" y="6858623"/>
              <a:ext cx="7230024" cy="6511376"/>
              <a:chOff x="0" y="0"/>
              <a:chExt cx="7628461" cy="6870208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0" y="0"/>
                <a:ext cx="7628461" cy="6870209"/>
              </a:xfrm>
              <a:custGeom>
                <a:avLst/>
                <a:gdLst/>
                <a:ahLst/>
                <a:cxnLst/>
                <a:rect r="r" b="b" t="t" l="l"/>
                <a:pathLst>
                  <a:path h="6870209" w="7628461">
                    <a:moveTo>
                      <a:pt x="7628461" y="6870209"/>
                    </a:moveTo>
                    <a:lnTo>
                      <a:pt x="0" y="6870209"/>
                    </a:lnTo>
                    <a:lnTo>
                      <a:pt x="0" y="0"/>
                    </a:lnTo>
                    <a:lnTo>
                      <a:pt x="7628461" y="6870209"/>
                    </a:lnTo>
                    <a:close/>
                  </a:path>
                </a:pathLst>
              </a:custGeom>
              <a:solidFill>
                <a:srgbClr val="04223C"/>
              </a:solidFill>
            </p:spPr>
          </p:sp>
        </p:grpSp>
      </p:grpSp>
      <p:sp>
        <p:nvSpPr>
          <p:cNvPr name="TextBox 16" id="16"/>
          <p:cNvSpPr txBox="true"/>
          <p:nvPr/>
        </p:nvSpPr>
        <p:spPr>
          <a:xfrm rot="-5400000">
            <a:off x="7203278" y="8378449"/>
            <a:ext cx="2817029" cy="192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Libre Franklin Bold"/>
              </a:rPr>
              <a:t>Visual Analytics Project - Quiz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86668"/>
            <a:ext cx="9562773" cy="10741024"/>
            <a:chOff x="0" y="0"/>
            <a:chExt cx="4756876" cy="5342981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756876" cy="5342981"/>
            </a:xfrm>
            <a:custGeom>
              <a:avLst/>
              <a:gdLst/>
              <a:ahLst/>
              <a:cxnLst/>
              <a:rect r="r" b="b" t="t" l="l"/>
              <a:pathLst>
                <a:path h="5342981" w="4756876">
                  <a:moveTo>
                    <a:pt x="0" y="0"/>
                  </a:moveTo>
                  <a:lnTo>
                    <a:pt x="4756876" y="0"/>
                  </a:lnTo>
                  <a:lnTo>
                    <a:pt x="4756876" y="5342981"/>
                  </a:lnTo>
                  <a:lnTo>
                    <a:pt x="0" y="5342981"/>
                  </a:lnTo>
                  <a:close/>
                </a:path>
              </a:pathLst>
            </a:custGeom>
            <a:solidFill>
              <a:srgbClr val="F8C000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14252" r="0" b="0"/>
          <a:stretch>
            <a:fillRect/>
          </a:stretch>
        </p:blipFill>
        <p:spPr>
          <a:xfrm flipH="false" flipV="false" rot="0">
            <a:off x="2430995" y="3187360"/>
            <a:ext cx="13223329" cy="607094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967903"/>
            <a:ext cx="980112" cy="43303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430995" y="1971011"/>
            <a:ext cx="4617472" cy="895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3500">
                <a:solidFill>
                  <a:srgbClr val="FFFFFF"/>
                </a:solidFill>
                <a:latin typeface="Libre Franklin Light"/>
              </a:rPr>
              <a:t>Home Page and Header Page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090353"/>
            <a:ext cx="991085" cy="603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81"/>
              </a:lnSpc>
            </a:pPr>
            <a:r>
              <a:rPr lang="en-US" sz="4581">
                <a:solidFill>
                  <a:srgbClr val="FFFFFF"/>
                </a:solidFill>
                <a:latin typeface="Libre Franklin Bold"/>
              </a:rPr>
              <a:t>05</a:t>
            </a:r>
          </a:p>
        </p:txBody>
      </p:sp>
      <p:sp>
        <p:nvSpPr>
          <p:cNvPr name="TextBox 8" id="8"/>
          <p:cNvSpPr txBox="true"/>
          <p:nvPr/>
        </p:nvSpPr>
        <p:spPr>
          <a:xfrm rot="-5400000">
            <a:off x="16347278" y="8213468"/>
            <a:ext cx="2817029" cy="192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Libre Franklin Bold"/>
              </a:rPr>
              <a:t>Visual Analytics Project - Quiz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86668"/>
            <a:ext cx="9562773" cy="10741024"/>
            <a:chOff x="0" y="0"/>
            <a:chExt cx="4756876" cy="5342981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756876" cy="5342981"/>
            </a:xfrm>
            <a:custGeom>
              <a:avLst/>
              <a:gdLst/>
              <a:ahLst/>
              <a:cxnLst/>
              <a:rect r="r" b="b" t="t" l="l"/>
              <a:pathLst>
                <a:path h="5342981" w="4756876">
                  <a:moveTo>
                    <a:pt x="0" y="0"/>
                  </a:moveTo>
                  <a:lnTo>
                    <a:pt x="4756876" y="0"/>
                  </a:lnTo>
                  <a:lnTo>
                    <a:pt x="4756876" y="5342981"/>
                  </a:lnTo>
                  <a:lnTo>
                    <a:pt x="0" y="5342981"/>
                  </a:lnTo>
                  <a:close/>
                </a:path>
              </a:pathLst>
            </a:custGeom>
            <a:solidFill>
              <a:srgbClr val="F8C000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13779" r="0" b="0"/>
          <a:stretch>
            <a:fillRect/>
          </a:stretch>
        </p:blipFill>
        <p:spPr>
          <a:xfrm flipH="false" flipV="false" rot="0">
            <a:off x="2415389" y="3164483"/>
            <a:ext cx="13386547" cy="616175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967903"/>
            <a:ext cx="980112" cy="43303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430995" y="1971011"/>
            <a:ext cx="4617472" cy="463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3500">
                <a:solidFill>
                  <a:srgbClr val="FFFFFF"/>
                </a:solidFill>
                <a:latin typeface="Libre Franklin Light"/>
              </a:rPr>
              <a:t>Question #1 Page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090353"/>
            <a:ext cx="991085" cy="603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81"/>
              </a:lnSpc>
            </a:pPr>
            <a:r>
              <a:rPr lang="en-US" sz="4581">
                <a:solidFill>
                  <a:srgbClr val="FFFFFF"/>
                </a:solidFill>
                <a:latin typeface="Libre Franklin Bold"/>
              </a:rPr>
              <a:t>06</a:t>
            </a:r>
          </a:p>
        </p:txBody>
      </p:sp>
      <p:sp>
        <p:nvSpPr>
          <p:cNvPr name="TextBox 8" id="8"/>
          <p:cNvSpPr txBox="true"/>
          <p:nvPr/>
        </p:nvSpPr>
        <p:spPr>
          <a:xfrm rot="-5400000">
            <a:off x="16347278" y="8213468"/>
            <a:ext cx="2817029" cy="192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Libre Franklin Bold"/>
              </a:rPr>
              <a:t>Visual Analytics Project - Quiz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86668"/>
            <a:ext cx="9562773" cy="10741024"/>
            <a:chOff x="0" y="0"/>
            <a:chExt cx="4756876" cy="5342981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756876" cy="5342981"/>
            </a:xfrm>
            <a:custGeom>
              <a:avLst/>
              <a:gdLst/>
              <a:ahLst/>
              <a:cxnLst/>
              <a:rect r="r" b="b" t="t" l="l"/>
              <a:pathLst>
                <a:path h="5342981" w="4756876">
                  <a:moveTo>
                    <a:pt x="0" y="0"/>
                  </a:moveTo>
                  <a:lnTo>
                    <a:pt x="4756876" y="0"/>
                  </a:lnTo>
                  <a:lnTo>
                    <a:pt x="4756876" y="5342981"/>
                  </a:lnTo>
                  <a:lnTo>
                    <a:pt x="0" y="5342981"/>
                  </a:lnTo>
                  <a:close/>
                </a:path>
              </a:pathLst>
            </a:custGeom>
            <a:solidFill>
              <a:srgbClr val="F8C000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967903"/>
            <a:ext cx="980112" cy="43303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13687" r="0" b="0"/>
          <a:stretch>
            <a:fillRect/>
          </a:stretch>
        </p:blipFill>
        <p:spPr>
          <a:xfrm flipH="false" flipV="false" rot="0">
            <a:off x="2416981" y="3162594"/>
            <a:ext cx="13454039" cy="621755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430995" y="1971011"/>
            <a:ext cx="4617472" cy="463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3500">
                <a:solidFill>
                  <a:srgbClr val="FFFFFF"/>
                </a:solidFill>
                <a:latin typeface="Libre Franklin Light"/>
              </a:rPr>
              <a:t>Question #2 Page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090353"/>
            <a:ext cx="991085" cy="603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81"/>
              </a:lnSpc>
            </a:pPr>
            <a:r>
              <a:rPr lang="en-US" sz="4581">
                <a:solidFill>
                  <a:srgbClr val="FFFFFF"/>
                </a:solidFill>
                <a:latin typeface="Libre Franklin Bold"/>
              </a:rPr>
              <a:t>07</a:t>
            </a:r>
          </a:p>
        </p:txBody>
      </p:sp>
      <p:sp>
        <p:nvSpPr>
          <p:cNvPr name="TextBox 8" id="8"/>
          <p:cNvSpPr txBox="true"/>
          <p:nvPr/>
        </p:nvSpPr>
        <p:spPr>
          <a:xfrm rot="-5400000">
            <a:off x="16347278" y="8213468"/>
            <a:ext cx="2817029" cy="192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Libre Franklin Bold"/>
              </a:rPr>
              <a:t>Visual Analytics Project - Quiz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86668"/>
            <a:ext cx="9562773" cy="10741024"/>
            <a:chOff x="0" y="0"/>
            <a:chExt cx="4756876" cy="5342981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756876" cy="5342981"/>
            </a:xfrm>
            <a:custGeom>
              <a:avLst/>
              <a:gdLst/>
              <a:ahLst/>
              <a:cxnLst/>
              <a:rect r="r" b="b" t="t" l="l"/>
              <a:pathLst>
                <a:path h="5342981" w="4756876">
                  <a:moveTo>
                    <a:pt x="0" y="0"/>
                  </a:moveTo>
                  <a:lnTo>
                    <a:pt x="4756876" y="0"/>
                  </a:lnTo>
                  <a:lnTo>
                    <a:pt x="4756876" y="5342981"/>
                  </a:lnTo>
                  <a:lnTo>
                    <a:pt x="0" y="5342981"/>
                  </a:lnTo>
                  <a:close/>
                </a:path>
              </a:pathLst>
            </a:custGeom>
            <a:solidFill>
              <a:srgbClr val="F8C000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13791" r="0" b="0"/>
          <a:stretch>
            <a:fillRect/>
          </a:stretch>
        </p:blipFill>
        <p:spPr>
          <a:xfrm flipH="false" flipV="false" rot="0">
            <a:off x="2430995" y="3176552"/>
            <a:ext cx="13440025" cy="620359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967903"/>
            <a:ext cx="980112" cy="43303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430995" y="1971011"/>
            <a:ext cx="4617472" cy="463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3500">
                <a:solidFill>
                  <a:srgbClr val="FFFFFF"/>
                </a:solidFill>
                <a:latin typeface="Libre Franklin Light"/>
              </a:rPr>
              <a:t>Question #3 Page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090353"/>
            <a:ext cx="991085" cy="603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81"/>
              </a:lnSpc>
            </a:pPr>
            <a:r>
              <a:rPr lang="en-US" sz="4581">
                <a:solidFill>
                  <a:srgbClr val="FFFFFF"/>
                </a:solidFill>
                <a:latin typeface="Libre Franklin Bold"/>
              </a:rPr>
              <a:t>08</a:t>
            </a:r>
          </a:p>
        </p:txBody>
      </p:sp>
      <p:sp>
        <p:nvSpPr>
          <p:cNvPr name="TextBox 8" id="8"/>
          <p:cNvSpPr txBox="true"/>
          <p:nvPr/>
        </p:nvSpPr>
        <p:spPr>
          <a:xfrm rot="-5400000">
            <a:off x="16347278" y="8213468"/>
            <a:ext cx="2817029" cy="192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Libre Franklin Bold"/>
              </a:rPr>
              <a:t>Visual Analytics Project - Quiz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86668"/>
            <a:ext cx="9562773" cy="10741024"/>
            <a:chOff x="0" y="0"/>
            <a:chExt cx="4756876" cy="5342981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756876" cy="5342981"/>
            </a:xfrm>
            <a:custGeom>
              <a:avLst/>
              <a:gdLst/>
              <a:ahLst/>
              <a:cxnLst/>
              <a:rect r="r" b="b" t="t" l="l"/>
              <a:pathLst>
                <a:path h="5342981" w="4756876">
                  <a:moveTo>
                    <a:pt x="0" y="0"/>
                  </a:moveTo>
                  <a:lnTo>
                    <a:pt x="4756876" y="0"/>
                  </a:lnTo>
                  <a:lnTo>
                    <a:pt x="4756876" y="5342981"/>
                  </a:lnTo>
                  <a:lnTo>
                    <a:pt x="0" y="5342981"/>
                  </a:lnTo>
                  <a:close/>
                </a:path>
              </a:pathLst>
            </a:custGeom>
            <a:solidFill>
              <a:srgbClr val="F8C000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13791" r="0" b="0"/>
          <a:stretch>
            <a:fillRect/>
          </a:stretch>
        </p:blipFill>
        <p:spPr>
          <a:xfrm flipH="false" flipV="false" rot="0">
            <a:off x="2430995" y="3176552"/>
            <a:ext cx="13440025" cy="620359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967903"/>
            <a:ext cx="980112" cy="433031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13814" r="0" b="0"/>
          <a:stretch>
            <a:fillRect/>
          </a:stretch>
        </p:blipFill>
        <p:spPr>
          <a:xfrm flipH="false" flipV="false" rot="0">
            <a:off x="2430995" y="3182357"/>
            <a:ext cx="13457222" cy="619778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430995" y="1971011"/>
            <a:ext cx="4617472" cy="463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3500">
                <a:solidFill>
                  <a:srgbClr val="FFFFFF"/>
                </a:solidFill>
                <a:latin typeface="Libre Franklin Light"/>
              </a:rPr>
              <a:t>Question #4 Page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090353"/>
            <a:ext cx="991085" cy="603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81"/>
              </a:lnSpc>
            </a:pPr>
            <a:r>
              <a:rPr lang="en-US" sz="4581">
                <a:solidFill>
                  <a:srgbClr val="FFFFFF"/>
                </a:solidFill>
                <a:latin typeface="Libre Franklin Bold"/>
              </a:rPr>
              <a:t>09</a:t>
            </a:r>
          </a:p>
        </p:txBody>
      </p:sp>
      <p:sp>
        <p:nvSpPr>
          <p:cNvPr name="TextBox 9" id="9"/>
          <p:cNvSpPr txBox="true"/>
          <p:nvPr/>
        </p:nvSpPr>
        <p:spPr>
          <a:xfrm rot="-5400000">
            <a:off x="16347278" y="8213468"/>
            <a:ext cx="2817029" cy="192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Libre Franklin Bold"/>
              </a:rPr>
              <a:t>Visual Analytics Project - Quiz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DAEyBSCBUdw</dc:identifier>
  <dcterms:modified xsi:type="dcterms:W3CDTF">2011-08-01T06:04:30Z</dcterms:modified>
  <cp:revision>1</cp:revision>
  <dc:title>VA GROUP PROJECT: QUIZ</dc:title>
</cp:coreProperties>
</file>